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8"/>
  </p:notesMasterIdLst>
  <p:sldIdLst>
    <p:sldId id="296" r:id="rId2"/>
    <p:sldId id="262" r:id="rId3"/>
    <p:sldId id="263" r:id="rId4"/>
    <p:sldId id="268" r:id="rId5"/>
    <p:sldId id="272" r:id="rId6"/>
    <p:sldId id="264" r:id="rId7"/>
    <p:sldId id="287" r:id="rId8"/>
    <p:sldId id="288" r:id="rId9"/>
    <p:sldId id="289" r:id="rId10"/>
    <p:sldId id="275" r:id="rId11"/>
    <p:sldId id="265" r:id="rId12"/>
    <p:sldId id="274" r:id="rId13"/>
    <p:sldId id="266" r:id="rId14"/>
    <p:sldId id="290" r:id="rId15"/>
    <p:sldId id="291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715"/>
  </p:normalViewPr>
  <p:slideViewPr>
    <p:cSldViewPr snapToGrid="0" snapToObjects="1">
      <p:cViewPr varScale="1">
        <p:scale>
          <a:sx n="87" d="100"/>
          <a:sy n="87" d="100"/>
        </p:scale>
        <p:origin x="63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2019/11/13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08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5" r:id="rId3"/>
    <p:sldLayoutId id="2147483686" r:id="rId4"/>
    <p:sldLayoutId id="2147483687" r:id="rId5"/>
    <p:sldLayoutId id="2147483690" r:id="rId6"/>
    <p:sldLayoutId id="2147483688" r:id="rId7"/>
    <p:sldLayoutId id="2147483683" r:id="rId8"/>
    <p:sldLayoutId id="2147483680" r:id="rId9"/>
    <p:sldLayoutId id="2147483681" r:id="rId10"/>
    <p:sldLayoutId id="2147483682" r:id="rId11"/>
    <p:sldLayoutId id="2147483684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mp.sohu.com/upload/20170713/31be2d1de57746758ce8e0436dc21a5d_th.png">
            <a:extLst>
              <a:ext uri="{FF2B5EF4-FFF2-40B4-BE49-F238E27FC236}">
                <a16:creationId xmlns:a16="http://schemas.microsoft.com/office/drawing/2014/main" id="{D3F5B7D9-E4BD-4E8C-BB22-32C5CB86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39" y="1662696"/>
            <a:ext cx="60960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8"/>
          <p:cNvSpPr txBox="1"/>
          <p:nvPr/>
        </p:nvSpPr>
        <p:spPr>
          <a:xfrm>
            <a:off x="2470268" y="4926185"/>
            <a:ext cx="35653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2508018" y="4473753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8387175" y="917875"/>
            <a:ext cx="35653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pic>
        <p:nvPicPr>
          <p:cNvPr id="12" name="图片 11" descr="C:\Users\李一宸\Documents\Tencent Files\1017677423\Image\C2C\F63$)3@]NVQ5J8CRR)@Z~4Y.png">
            <a:extLst>
              <a:ext uri="{FF2B5EF4-FFF2-40B4-BE49-F238E27FC236}">
                <a16:creationId xmlns:a16="http://schemas.microsoft.com/office/drawing/2014/main" id="{35FB5B76-8A4B-4EB6-AFC4-00E26BBFB0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692" y="0"/>
            <a:ext cx="7174986" cy="477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8">
            <a:extLst>
              <a:ext uri="{FF2B5EF4-FFF2-40B4-BE49-F238E27FC236}">
                <a16:creationId xmlns:a16="http://schemas.microsoft.com/office/drawing/2014/main" id="{FB72AEAA-2E84-45C8-8B26-2DB78F5B9E74}"/>
              </a:ext>
            </a:extLst>
          </p:cNvPr>
          <p:cNvSpPr txBox="1"/>
          <p:nvPr/>
        </p:nvSpPr>
        <p:spPr>
          <a:xfrm>
            <a:off x="1291315" y="4774212"/>
            <a:ext cx="7964653" cy="21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/>
              <a:t>电路中</a:t>
            </a:r>
            <a:r>
              <a:rPr lang="en-US" altLang="zh-CN"/>
              <a:t>R1</a:t>
            </a:r>
            <a:r>
              <a:rPr lang="zh-CN" altLang="zh-CN"/>
              <a:t>、</a:t>
            </a:r>
            <a:r>
              <a:rPr lang="en-US" altLang="zh-CN"/>
              <a:t>R2</a:t>
            </a:r>
            <a:r>
              <a:rPr lang="zh-CN" altLang="zh-CN"/>
              <a:t>、</a:t>
            </a:r>
            <a:r>
              <a:rPr lang="en-US" altLang="zh-CN"/>
              <a:t>R3</a:t>
            </a:r>
            <a:r>
              <a:rPr lang="zh-CN" altLang="zh-CN"/>
              <a:t>、</a:t>
            </a:r>
            <a:r>
              <a:rPr lang="en-US" altLang="zh-CN"/>
              <a:t>C6</a:t>
            </a:r>
            <a:r>
              <a:rPr lang="zh-CN" altLang="zh-CN"/>
              <a:t>为驻极体话筒</a:t>
            </a:r>
            <a:r>
              <a:rPr lang="en-US" altLang="zh-CN"/>
              <a:t>MIC</a:t>
            </a:r>
            <a:r>
              <a:rPr lang="zh-CN" altLang="zh-CN"/>
              <a:t>提供工作电压，话筒输出的信号经</a:t>
            </a:r>
            <a:r>
              <a:rPr lang="en-US" altLang="zh-CN"/>
              <a:t>C3</a:t>
            </a:r>
            <a:r>
              <a:rPr lang="zh-CN" altLang="zh-CN"/>
              <a:t>、</a:t>
            </a:r>
            <a:r>
              <a:rPr lang="en-US" altLang="zh-CN"/>
              <a:t>C4</a:t>
            </a:r>
            <a:r>
              <a:rPr lang="zh-CN" altLang="zh-CN"/>
              <a:t>耦合进入</a:t>
            </a:r>
            <a:r>
              <a:rPr lang="en-US" altLang="zh-CN"/>
              <a:t>ISD1820</a:t>
            </a:r>
            <a:r>
              <a:rPr lang="zh-CN" altLang="zh-CN"/>
              <a:t>的</a:t>
            </a:r>
            <a:r>
              <a:rPr lang="en-US" altLang="zh-CN"/>
              <a:t>4</a:t>
            </a:r>
            <a:r>
              <a:rPr lang="zh-CN" altLang="zh-CN"/>
              <a:t>脚和</a:t>
            </a:r>
            <a:r>
              <a:rPr lang="en-US" altLang="zh-CN"/>
              <a:t>5</a:t>
            </a:r>
            <a:r>
              <a:rPr lang="zh-CN" altLang="zh-CN"/>
              <a:t>脚；芯片内置自动增益控制（</a:t>
            </a:r>
            <a:r>
              <a:rPr lang="en-US" altLang="zh-CN"/>
              <a:t>AGC</a:t>
            </a:r>
            <a:r>
              <a:rPr lang="zh-CN" altLang="zh-CN"/>
              <a:t>）电路</a:t>
            </a:r>
            <a:r>
              <a:rPr lang="en-US" altLang="zh-CN"/>
              <a:t>(6</a:t>
            </a:r>
            <a:r>
              <a:rPr lang="zh-CN" altLang="zh-CN"/>
              <a:t>脚</a:t>
            </a:r>
            <a:r>
              <a:rPr lang="en-US" altLang="zh-CN"/>
              <a:t>)</a:t>
            </a:r>
            <a:r>
              <a:rPr lang="zh-CN" altLang="zh-CN"/>
              <a:t>，</a:t>
            </a:r>
            <a:r>
              <a:rPr lang="en-US" altLang="zh-CN"/>
              <a:t>C5</a:t>
            </a:r>
            <a:r>
              <a:rPr lang="zh-CN" altLang="zh-CN"/>
              <a:t>为</a:t>
            </a:r>
            <a:r>
              <a:rPr lang="en-US" altLang="zh-CN"/>
              <a:t>AGC</a:t>
            </a:r>
            <a:r>
              <a:rPr lang="zh-CN" altLang="zh-CN"/>
              <a:t>电容；芯片</a:t>
            </a:r>
            <a:r>
              <a:rPr lang="en-US" altLang="zh-CN"/>
              <a:t>10</a:t>
            </a:r>
            <a:r>
              <a:rPr lang="zh-CN" altLang="zh-CN"/>
              <a:t>脚外接了一个振荡电阻</a:t>
            </a:r>
            <a:r>
              <a:rPr lang="en-US" altLang="zh-CN"/>
              <a:t>R4</a:t>
            </a:r>
            <a:r>
              <a:rPr lang="zh-CN" altLang="zh-CN"/>
              <a:t>，这个电阻可以采用</a:t>
            </a:r>
            <a:r>
              <a:rPr lang="en-US" altLang="zh-CN"/>
              <a:t>80-200KΩ</a:t>
            </a:r>
            <a:r>
              <a:rPr lang="zh-CN" altLang="zh-CN"/>
              <a:t>，本套件采用了</a:t>
            </a:r>
            <a:r>
              <a:rPr lang="en-US" altLang="zh-CN"/>
              <a:t>100KΩ</a:t>
            </a:r>
            <a:r>
              <a:rPr lang="zh-CN" altLang="zh-CN"/>
              <a:t>，改变其阻值的大小可以改变录音时间和质量，比如这个电阻为</a:t>
            </a:r>
            <a:r>
              <a:rPr lang="en-US" altLang="zh-CN"/>
              <a:t>200KΩ</a:t>
            </a:r>
            <a:r>
              <a:rPr lang="zh-CN" altLang="zh-CN"/>
              <a:t>时，录音时间为</a:t>
            </a:r>
            <a:r>
              <a:rPr lang="en-US" altLang="zh-CN"/>
              <a:t>20</a:t>
            </a:r>
            <a:r>
              <a:rPr lang="zh-CN" altLang="zh-CN"/>
              <a:t>秒。</a:t>
            </a:r>
          </a:p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制作过程</a:t>
            </a: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725" y="3264989"/>
            <a:ext cx="2317250" cy="35930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1068207" y="1103992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 5"/>
          <p:cNvGrpSpPr/>
          <p:nvPr/>
        </p:nvGrpSpPr>
        <p:grpSpPr>
          <a:xfrm>
            <a:off x="1887796" y="3036389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19926" y="0"/>
            <a:ext cx="2317250" cy="359301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3828873" y="3685580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4648462" y="3471026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68208" y="4134057"/>
            <a:ext cx="2068286" cy="282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在布线上，这比我们之前练手过的声光控要难很多，因为有</a:t>
            </a:r>
            <a:r>
              <a:rPr lang="en-US" altLang="zh-CN" sz="1400" b="1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14</a:t>
            </a:r>
            <a:r>
              <a:rPr lang="zh-CN" altLang="en-US" sz="1400" b="1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个引脚的</a:t>
            </a:r>
            <a:r>
              <a:rPr lang="en-US" altLang="zh-CN" sz="1400" b="1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IC</a:t>
            </a:r>
            <a:r>
              <a:rPr lang="zh-CN" altLang="en-US" sz="1400" b="1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存在。我们先按照电路图把原件摆好，然后自动布线，最后手动修正。还要特别改变陈赜老师的帮忙，不然我们实现也特别困难</a:t>
            </a:r>
            <a:endParaRPr lang="en-US" altLang="zh-CN" sz="1400" b="1" u="sng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0508" y="3422973"/>
            <a:ext cx="1118255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ea typeface="微软雅黑" charset="0"/>
              </a:rPr>
              <a:t>布线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79344" y="1283036"/>
            <a:ext cx="1005403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ea typeface="微软雅黑" charset="0"/>
              </a:rPr>
              <a:t>打孔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3264989"/>
            <a:ext cx="2317250" cy="35930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6415371" y="1103992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组 18"/>
          <p:cNvGrpSpPr/>
          <p:nvPr/>
        </p:nvGrpSpPr>
        <p:grpSpPr>
          <a:xfrm>
            <a:off x="7234960" y="3036389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0"/>
            <a:ext cx="2317250" cy="35930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9176037" y="3685580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组 23"/>
          <p:cNvGrpSpPr/>
          <p:nvPr/>
        </p:nvGrpSpPr>
        <p:grpSpPr>
          <a:xfrm>
            <a:off x="9995626" y="3471026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6415371" y="4180177"/>
            <a:ext cx="2068286" cy="200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由于我们的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班线过于稠密，布线较细，所以传统的雕刻方法不能满足需求，陈赜老师推荐我们使用了激光雕刻，出来的效果也是非常好的。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4204" y="3338213"/>
            <a:ext cx="1107996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600" b="1">
                <a:solidFill>
                  <a:schemeClr val="bg1"/>
                </a:solidFill>
                <a:ea typeface="微软雅黑" charset="0"/>
              </a:rPr>
              <a:t>雕刻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9094746" y="931861"/>
            <a:ext cx="2068286" cy="202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由于线条过密过细，给我们的焊接造成了很大困扰，特别是</a:t>
            </a:r>
            <a:r>
              <a:rPr lang="en-US" altLang="zh-CN" sz="1400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14</a:t>
            </a:r>
            <a:r>
              <a:rPr lang="zh-CN" altLang="en-US" sz="1400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个引脚的</a:t>
            </a:r>
            <a:r>
              <a:rPr lang="en-US" altLang="zh-CN" sz="1400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IC</a:t>
            </a:r>
            <a:r>
              <a:rPr lang="zh-CN" altLang="en-US" sz="1400" u="sng">
                <a:solidFill>
                  <a:schemeClr val="bg1"/>
                </a:solidFill>
                <a:latin typeface="微软雅黑" charset="0"/>
                <a:ea typeface="微软雅黑" charset="0"/>
              </a:rPr>
              <a:t>。我们在多方请教上网看焊接技巧之后，最后由心灵手巧的周子淇同学完成了焊接</a:t>
            </a:r>
            <a:endParaRPr lang="zh-CN" altLang="en-US" sz="14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14B9226-9BA5-4C2C-9527-F543AB46B01A}"/>
              </a:ext>
            </a:extLst>
          </p:cNvPr>
          <p:cNvSpPr/>
          <p:nvPr/>
        </p:nvSpPr>
        <p:spPr>
          <a:xfrm>
            <a:off x="9707478" y="236936"/>
            <a:ext cx="1005403" cy="66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200" b="1">
                <a:solidFill>
                  <a:schemeClr val="bg1"/>
                </a:solidFill>
                <a:ea typeface="微软雅黑" charset="0"/>
              </a:rPr>
              <a:t>焊接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33" name="图片 32" descr="C:\Users\李一宸\Documents\Tencent Files\1017677423\Image\C2C\V5M(8LVGH~A`[GT%MC6KSLS.png">
            <a:extLst>
              <a:ext uri="{FF2B5EF4-FFF2-40B4-BE49-F238E27FC236}">
                <a16:creationId xmlns:a16="http://schemas.microsoft.com/office/drawing/2014/main" id="{4EC5EB42-92C1-4268-B14A-72D8B4DBE4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0" y="924865"/>
            <a:ext cx="8520962" cy="55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http://a3.qpic.cn/psb?/V12B1N4o10DbPT/KgRjGqmKjwilZDyPdzwYpmdhRdtMxStnGIW4zqvh1FY!/b/dI4BAAAAAAAA&amp;ek=1&amp;kp=1&amp;pt=0&amp;bo=VQhABlUIQAYRIBc!&amp;vuin=1017677423&amp;tm=1526389200&amp;sce=60-4-3&amp;rf=viewer_311">
            <a:extLst>
              <a:ext uri="{FF2B5EF4-FFF2-40B4-BE49-F238E27FC236}">
                <a16:creationId xmlns:a16="http://schemas.microsoft.com/office/drawing/2014/main" id="{3C19144A-486B-4A4D-A4AC-3F031D62C23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52" y="545903"/>
            <a:ext cx="7663129" cy="56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 descr="C:\Users\李一宸\Documents\Tencent Files\1017677423\FileRecv\MobileFile\IMG_20180510_182939.jpg">
            <a:extLst>
              <a:ext uri="{FF2B5EF4-FFF2-40B4-BE49-F238E27FC236}">
                <a16:creationId xmlns:a16="http://schemas.microsoft.com/office/drawing/2014/main" id="{ED60337E-7906-4B9C-A5D3-9D58E27F94D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13" y="983058"/>
            <a:ext cx="7134927" cy="543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 descr="C:\Users\李一宸\Documents\Tencent Files\1017677423\FileRecv\MobileFile\IMG_20180510_185334_HHT.jpg">
            <a:extLst>
              <a:ext uri="{FF2B5EF4-FFF2-40B4-BE49-F238E27FC236}">
                <a16:creationId xmlns:a16="http://schemas.microsoft.com/office/drawing/2014/main" id="{3B82576D-C753-41EB-9211-809751F1EF2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7" y="236936"/>
            <a:ext cx="7601660" cy="6355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4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作品展示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3B45D2-32F0-436A-B876-11DA0DDC7264}"/>
              </a:ext>
            </a:extLst>
          </p:cNvPr>
          <p:cNvSpPr/>
          <p:nvPr/>
        </p:nvSpPr>
        <p:spPr>
          <a:xfrm>
            <a:off x="7725746" y="1466126"/>
            <a:ext cx="38406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具体实现功能为：</a:t>
            </a:r>
            <a:endParaRPr lang="zh-CN" altLang="zh-CN" kern="10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接通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3-5V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电源后，按住录音按钮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，指示灯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会点亮，录音在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秒后或松开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时停止；放音有三种情况：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、边沿触发放音，按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S2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一下，即将全段录音放出，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、电平触发放音，按住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S3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时放音，松开即停，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、循环放音，闭合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S4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，按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S2</a:t>
            </a:r>
            <a:r>
              <a:rPr lang="zh-CN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一下开始循环放音，只有断电才停止。</a:t>
            </a:r>
            <a:endParaRPr lang="zh-CN" altLang="zh-CN" kern="10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11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54B508-7C52-43F4-95AE-CB76DC37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205376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QQ视频20180515152035">
            <a:hlinkClick r:id="" action="ppaction://media"/>
            <a:extLst>
              <a:ext uri="{FF2B5EF4-FFF2-40B4-BE49-F238E27FC236}">
                <a16:creationId xmlns:a16="http://schemas.microsoft.com/office/drawing/2014/main" id="{2A26523D-ED6E-4BFC-A11F-9CAB26C55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322" y="514106"/>
            <a:ext cx="10364067" cy="58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5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121846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sp>
        <p:nvSpPr>
          <p:cNvPr id="5" name="椭圆 4"/>
          <p:cNvSpPr/>
          <p:nvPr/>
        </p:nvSpPr>
        <p:spPr>
          <a:xfrm>
            <a:off x="5532523" y="1187103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1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59" y="2007047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5532523" y="2072306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2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7459" y="2920241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sp>
        <p:nvSpPr>
          <p:cNvPr id="11" name="椭圆 10"/>
          <p:cNvSpPr/>
          <p:nvPr/>
        </p:nvSpPr>
        <p:spPr>
          <a:xfrm>
            <a:off x="5532523" y="2985498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3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7459" y="3805442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sp>
        <p:nvSpPr>
          <p:cNvPr id="14" name="椭圆 13"/>
          <p:cNvSpPr/>
          <p:nvPr/>
        </p:nvSpPr>
        <p:spPr>
          <a:xfrm>
            <a:off x="5532523" y="3870699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4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7459" y="4661610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sp>
        <p:nvSpPr>
          <p:cNvPr id="17" name="椭圆 16"/>
          <p:cNvSpPr/>
          <p:nvPr/>
        </p:nvSpPr>
        <p:spPr>
          <a:xfrm>
            <a:off x="5532523" y="4726867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5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选题背景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61314" y="1106871"/>
            <a:ext cx="5510200" cy="481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zh-CN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我们日常生活中经常需要留言板或者录音机这种轻便可靠的提示、提醒设备。比如可以放在四个人的寝室，舍友有事情留言就直接录音。下一个舍友回来即可收听。为了结合我们工程训练学到的</a:t>
            </a:r>
            <a:r>
              <a:rPr lang="en-US" altLang="zh-CN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PCB</a:t>
            </a:r>
            <a:r>
              <a:rPr lang="zh-CN" altLang="zh-CN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版的知识和制作技术</a:t>
            </a:r>
            <a:r>
              <a:rPr lang="zh-CN" altLang="en-US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</a:t>
            </a:r>
            <a:r>
              <a:rPr lang="zh-CN" altLang="zh-CN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加上陈赜老师不断鼓励我们创新</a:t>
            </a:r>
            <a:r>
              <a:rPr lang="zh-CN" altLang="en-US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实践，自己动手提出需求解决问题</a:t>
            </a:r>
            <a:r>
              <a:rPr lang="zh-CN" altLang="zh-CN" sz="240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，我们决定制作一个多功能录放音电路，来作为我们本次工程训练的综合设计。</a:t>
            </a:r>
            <a:endParaRPr lang="zh-CN" altLang="en-US" sz="2400" b="1" dirty="0">
              <a:solidFill>
                <a:schemeClr val="bg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AutoShape 8" descr="âä¾¿ç­¾âçå¾çæç´¢ç»æ">
            <a:extLst>
              <a:ext uri="{FF2B5EF4-FFF2-40B4-BE49-F238E27FC236}">
                <a16:creationId xmlns:a16="http://schemas.microsoft.com/office/drawing/2014/main" id="{D5190F5E-4B40-4893-AA2B-C7F848DA05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45816A-77BF-4118-AD54-F35E0CA5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18" y="1154334"/>
            <a:ext cx="4389346" cy="4389346"/>
          </a:xfrm>
          <a:prstGeom prst="rect">
            <a:avLst/>
          </a:prstGeom>
        </p:spPr>
      </p:pic>
      <p:pic>
        <p:nvPicPr>
          <p:cNvPr id="1034" name="Picture 10" descr="âä¾¿ç­¾âçå¾çæç´¢ç»æ">
            <a:extLst>
              <a:ext uri="{FF2B5EF4-FFF2-40B4-BE49-F238E27FC236}">
                <a16:creationId xmlns:a16="http://schemas.microsoft.com/office/drawing/2014/main" id="{1C599AAD-AB96-40FA-8260-D2F40912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" y="966537"/>
            <a:ext cx="5753640" cy="49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534752" y="2053116"/>
            <a:ext cx="4391811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>
                <a:latin typeface="华文行楷" panose="02010800040101010101" pitchFamily="2" charset="-122"/>
                <a:ea typeface="华文行楷" panose="02010800040101010101" pitchFamily="2" charset="-122"/>
              </a:rPr>
              <a:t>我们做的</a:t>
            </a:r>
            <a:r>
              <a:rPr lang="zh-CN" altLang="zh-CN" sz="2400">
                <a:latin typeface="华文行楷" panose="02010800040101010101" pitchFamily="2" charset="-122"/>
                <a:ea typeface="华文行楷" panose="02010800040101010101" pitchFamily="2" charset="-122"/>
              </a:rPr>
              <a:t>虽然只是一个简单的录放音电路，但是也有其一定的社会效益。其循环播放录音功能可以取代很多需要重复出声的人力劳动，缓解人力负担。其低廉的制作成本也有利于大量推广和广泛使用。其录音功能也可以给人们的日常生活带来很多方便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727BE-EB84-4F6F-A722-AE18AD30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06" y="1412422"/>
            <a:ext cx="6579342" cy="41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344738C-1C26-4022-B777-B40202992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53145"/>
              </p:ext>
            </p:extLst>
          </p:nvPr>
        </p:nvGraphicFramePr>
        <p:xfrm>
          <a:off x="3573626" y="1352939"/>
          <a:ext cx="5784979" cy="5047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6593">
                  <a:extLst>
                    <a:ext uri="{9D8B030D-6E8A-4147-A177-3AD203B41FA5}">
                      <a16:colId xmlns:a16="http://schemas.microsoft.com/office/drawing/2014/main" val="1391795871"/>
                    </a:ext>
                  </a:extLst>
                </a:gridCol>
                <a:gridCol w="1441021">
                  <a:extLst>
                    <a:ext uri="{9D8B030D-6E8A-4147-A177-3AD203B41FA5}">
                      <a16:colId xmlns:a16="http://schemas.microsoft.com/office/drawing/2014/main" val="2692354717"/>
                    </a:ext>
                  </a:extLst>
                </a:gridCol>
                <a:gridCol w="1456344">
                  <a:extLst>
                    <a:ext uri="{9D8B030D-6E8A-4147-A177-3AD203B41FA5}">
                      <a16:colId xmlns:a16="http://schemas.microsoft.com/office/drawing/2014/main" val="1234420904"/>
                    </a:ext>
                  </a:extLst>
                </a:gridCol>
                <a:gridCol w="1441021">
                  <a:extLst>
                    <a:ext uri="{9D8B030D-6E8A-4147-A177-3AD203B41FA5}">
                      <a16:colId xmlns:a16="http://schemas.microsoft.com/office/drawing/2014/main" val="4127191576"/>
                    </a:ext>
                  </a:extLst>
                </a:gridCol>
              </a:tblGrid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位号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名称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规格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数量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964167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R2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R3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电阻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4.7K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884250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R1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R5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电阻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1K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37721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R4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电阻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100K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0342988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IC1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IC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座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20078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集成电路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ISD1820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2765076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C4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C3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C2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瓷片电容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104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0161306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瓷片电容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103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329640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MIC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驻极体话筒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345399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C5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电解电容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4.7uf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81394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C6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电解电容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220uf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18081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LED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发光二极管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红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6961731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S1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S2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S3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轻触按键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6X6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0867421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S4 S5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开关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自锁开关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580863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Speaker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小喇叭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0.5W 8</a:t>
                      </a:r>
                      <a:r>
                        <a:rPr lang="zh-CN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Ω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9333733"/>
                  </a:ext>
                </a:extLst>
              </a:tr>
              <a:tr h="315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1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tps://gss0.baidu.com/94o3dSag_xI4khGko9WTAnF6hhy/zhidao/wh%3D600%2C800/sign=7815e49e0bf79052ef4a4f383cc3fbf2/78310a55b319ebc4eff4e1148026cffc1f1716aa.jpg">
            <a:extLst>
              <a:ext uri="{FF2B5EF4-FFF2-40B4-BE49-F238E27FC236}">
                <a16:creationId xmlns:a16="http://schemas.microsoft.com/office/drawing/2014/main" id="{25F8B4E0-185C-4B0A-A5F6-A8663B82C9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42" y="336884"/>
            <a:ext cx="3828047" cy="259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53C0B0-7580-477B-A04D-2273A9C6A0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8962"/>
            <a:ext cx="4020553" cy="25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2F3FFA6-6E40-41D9-9DAC-B06596A48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8045"/>
              </p:ext>
            </p:extLst>
          </p:nvPr>
        </p:nvGraphicFramePr>
        <p:xfrm>
          <a:off x="3280961" y="195943"/>
          <a:ext cx="6021660" cy="64661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070">
                  <a:extLst>
                    <a:ext uri="{9D8B030D-6E8A-4147-A177-3AD203B41FA5}">
                      <a16:colId xmlns:a16="http://schemas.microsoft.com/office/drawing/2014/main" val="1843759346"/>
                    </a:ext>
                  </a:extLst>
                </a:gridCol>
                <a:gridCol w="5407590">
                  <a:extLst>
                    <a:ext uri="{9D8B030D-6E8A-4147-A177-3AD203B41FA5}">
                      <a16:colId xmlns:a16="http://schemas.microsoft.com/office/drawing/2014/main" val="4264033404"/>
                    </a:ext>
                  </a:extLst>
                </a:gridCol>
              </a:tblGrid>
              <a:tr h="668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VCC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芯片内部的模拟和数字电路使用的不同电源总线在此引脚汇合，这样使得噪声最小。去耦合电容应尽量靠近芯片。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873439003"/>
                  </a:ext>
                </a:extLst>
              </a:tr>
              <a:tr h="4459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VSSA</a:t>
                      </a:r>
                      <a:r>
                        <a:rPr lang="zh-CN" sz="1000" kern="100">
                          <a:effectLst/>
                        </a:rPr>
                        <a:t>，</a:t>
                      </a:r>
                      <a:r>
                        <a:rPr lang="en-US" sz="1000" kern="100">
                          <a:effectLst/>
                        </a:rPr>
                        <a:t>VSSD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芯片内部的模拟和数字电路的不同地线汇合在这个引脚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418921628"/>
                  </a:ext>
                </a:extLst>
              </a:tr>
              <a:tr h="8918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REC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高电平有效，只要</a:t>
                      </a:r>
                      <a:r>
                        <a:rPr lang="en-US" sz="1000" kern="100">
                          <a:effectLst/>
                        </a:rPr>
                        <a:t>REC</a:t>
                      </a:r>
                      <a:r>
                        <a:rPr lang="zh-CN" sz="1000" kern="100">
                          <a:effectLst/>
                        </a:rPr>
                        <a:t>变高（不管芯片处在节电状态还是正在放音），芯片即开始录音。录音期间，</a:t>
                      </a:r>
                      <a:r>
                        <a:rPr lang="en-US" sz="1000" kern="100">
                          <a:effectLst/>
                        </a:rPr>
                        <a:t>REC</a:t>
                      </a:r>
                      <a:r>
                        <a:rPr lang="zh-CN" sz="1000" kern="100">
                          <a:effectLst/>
                        </a:rPr>
                        <a:t>必须保持为高。</a:t>
                      </a:r>
                      <a:r>
                        <a:rPr lang="en-US" sz="1000" kern="100">
                          <a:effectLst/>
                        </a:rPr>
                        <a:t>REC</a:t>
                      </a:r>
                      <a:r>
                        <a:rPr lang="zh-CN" sz="1000" kern="100">
                          <a:effectLst/>
                        </a:rPr>
                        <a:t>变低或内存录满后，录音周期结束，芯片自动写入一个信息结束标志（</a:t>
                      </a:r>
                      <a:r>
                        <a:rPr lang="en-US" sz="1000" kern="100">
                          <a:effectLst/>
                        </a:rPr>
                        <a:t>EOM</a:t>
                      </a:r>
                      <a:r>
                        <a:rPr lang="zh-CN" sz="1000" kern="100">
                          <a:effectLst/>
                        </a:rPr>
                        <a:t>），使以后的重放操作可以及时停止。然后芯片自动进入节电状态。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189931633"/>
                  </a:ext>
                </a:extLst>
              </a:tr>
              <a:tr h="4459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PLAYE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此端出现上升沿时，芯片开始放音。放音持续到</a:t>
                      </a:r>
                      <a:r>
                        <a:rPr lang="en-US" sz="1000" kern="100">
                          <a:effectLst/>
                        </a:rPr>
                        <a:t>EOM</a:t>
                      </a:r>
                      <a:r>
                        <a:rPr lang="zh-CN" sz="1000" kern="100">
                          <a:effectLst/>
                        </a:rPr>
                        <a:t>标志或内存结束，芯片自动进入节电状态。放音后，可以释放</a:t>
                      </a:r>
                      <a:r>
                        <a:rPr lang="en-US" sz="1000" kern="100">
                          <a:effectLst/>
                        </a:rPr>
                        <a:t>PLAYE</a:t>
                      </a:r>
                      <a:r>
                        <a:rPr lang="zh-CN" sz="1000" kern="100">
                          <a:effectLst/>
                        </a:rPr>
                        <a:t>。</a:t>
                      </a: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25347763"/>
                  </a:ext>
                </a:extLst>
              </a:tr>
              <a:tr h="4459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RECLED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处于录音状态时，此端为低，可驱动</a:t>
                      </a:r>
                      <a:r>
                        <a:rPr lang="en-US" sz="1000" kern="100">
                          <a:effectLst/>
                        </a:rPr>
                        <a:t>LED</a:t>
                      </a:r>
                      <a:r>
                        <a:rPr lang="zh-CN" sz="1000" kern="100">
                          <a:effectLst/>
                        </a:rPr>
                        <a:t>。此外，放音遇到</a:t>
                      </a:r>
                      <a:r>
                        <a:rPr lang="en-US" sz="1000" kern="100">
                          <a:effectLst/>
                        </a:rPr>
                        <a:t>EOM</a:t>
                      </a:r>
                      <a:r>
                        <a:rPr lang="zh-CN" sz="1000" kern="100">
                          <a:effectLst/>
                        </a:rPr>
                        <a:t>标志时，此端输入一个低电平脉冲。此脉冲可用来触发</a:t>
                      </a:r>
                      <a:r>
                        <a:rPr lang="en-US" sz="1000" kern="100">
                          <a:effectLst/>
                        </a:rPr>
                        <a:t>PLAYE</a:t>
                      </a:r>
                      <a:r>
                        <a:rPr lang="zh-CN" sz="1000" kern="100">
                          <a:effectLst/>
                        </a:rPr>
                        <a:t>，实现循环放音。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12291086"/>
                  </a:ext>
                </a:extLst>
              </a:tr>
              <a:tr h="668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MIC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此端连至片内前置放大器。片内自动增益控制电路（</a:t>
                      </a:r>
                      <a:r>
                        <a:rPr lang="en-US" sz="1000" kern="100">
                          <a:effectLst/>
                        </a:rPr>
                        <a:t>AGC</a:t>
                      </a:r>
                      <a:r>
                        <a:rPr lang="zh-CN" sz="1000" kern="100">
                          <a:effectLst/>
                        </a:rPr>
                        <a:t>）控制前置放大器的增益。外接话筒应通过串联电容耦合到次端。耦合电容值和此端的</a:t>
                      </a:r>
                      <a:r>
                        <a:rPr lang="en-US" sz="1000" kern="100">
                          <a:effectLst/>
                        </a:rPr>
                        <a:t>10KΩ</a:t>
                      </a:r>
                      <a:r>
                        <a:rPr lang="zh-CN" sz="1000" kern="100">
                          <a:effectLst/>
                        </a:rPr>
                        <a:t>输入阻抗决定了芯片频带的低频截止点。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3112074870"/>
                  </a:ext>
                </a:extLst>
              </a:tr>
              <a:tr h="668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MIC REF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此端是前置放大器的反向输入。当以差分形式连接话筒时，可减小噪音，提高共模抑制比。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211122578"/>
                  </a:ext>
                </a:extLst>
              </a:tr>
              <a:tr h="668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SP+</a:t>
                      </a:r>
                      <a:r>
                        <a:rPr lang="zh-CN" sz="1000" kern="100">
                          <a:effectLst/>
                        </a:rPr>
                        <a:t>，</a:t>
                      </a:r>
                      <a:r>
                        <a:rPr lang="en-US" sz="1000" kern="100">
                          <a:effectLst/>
                        </a:rPr>
                        <a:t>SP-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	</a:t>
                      </a:r>
                      <a:r>
                        <a:rPr lang="zh-CN" sz="1000" kern="100">
                          <a:effectLst/>
                        </a:rPr>
                        <a:t>输入端可直接驱动</a:t>
                      </a:r>
                      <a:r>
                        <a:rPr lang="en-US" sz="1000" kern="100">
                          <a:effectLst/>
                        </a:rPr>
                        <a:t>8Ω</a:t>
                      </a:r>
                      <a:r>
                        <a:rPr lang="zh-CN" sz="1000" kern="100">
                          <a:effectLst/>
                        </a:rPr>
                        <a:t>以上的喇叭。单端使用必须在输出端和喇叭之间接耦合电容，而双端输出既不用电容又能将功率提高至</a:t>
                      </a:r>
                      <a:r>
                        <a:rPr lang="en-US" sz="1000" kern="100">
                          <a:effectLst/>
                        </a:rPr>
                        <a:t>4</a:t>
                      </a:r>
                      <a:r>
                        <a:rPr lang="zh-CN" sz="1000" kern="100">
                          <a:effectLst/>
                        </a:rPr>
                        <a:t>倍。</a:t>
                      </a:r>
                      <a:r>
                        <a:rPr lang="en-US" sz="1000" kern="100">
                          <a:effectLst/>
                        </a:rPr>
                        <a:t>SP+</a:t>
                      </a:r>
                      <a:r>
                        <a:rPr lang="zh-CN" sz="1000" kern="100">
                          <a:effectLst/>
                        </a:rPr>
                        <a:t>和</a:t>
                      </a:r>
                      <a:r>
                        <a:rPr lang="en-US" sz="1000" kern="100">
                          <a:effectLst/>
                        </a:rPr>
                        <a:t>SP-</a:t>
                      </a:r>
                      <a:r>
                        <a:rPr lang="zh-CN" sz="1000" kern="100">
                          <a:effectLst/>
                        </a:rPr>
                        <a:t>之间通过内部的</a:t>
                      </a:r>
                      <a:r>
                        <a:rPr lang="en-US" sz="1000" kern="100">
                          <a:effectLst/>
                        </a:rPr>
                        <a:t>50KΩ</a:t>
                      </a:r>
                      <a:r>
                        <a:rPr lang="zh-CN" sz="1000" kern="100">
                          <a:effectLst/>
                        </a:rPr>
                        <a:t>的电阻连接，不放音时为悬空状态。</a:t>
                      </a: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556655680"/>
                  </a:ext>
                </a:extLst>
              </a:tr>
              <a:tr h="668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AGC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33400" algn="l"/>
                        </a:tabLst>
                      </a:pPr>
                      <a:r>
                        <a:rPr lang="en-US" sz="1000" kern="100">
                          <a:effectLst/>
                        </a:rPr>
                        <a:t>	AGC</a:t>
                      </a:r>
                      <a:r>
                        <a:rPr lang="zh-CN" sz="1000" kern="100">
                          <a:effectLst/>
                        </a:rPr>
                        <a:t>动态调整前置增益以补偿话筒输入电平的宽幅变化，使用录制变化很大的音量（从耳语到喧嚣声）失真都能保持最小。通常</a:t>
                      </a:r>
                      <a:r>
                        <a:rPr lang="en-US" sz="1000" kern="100">
                          <a:effectLst/>
                        </a:rPr>
                        <a:t>4.7µF</a:t>
                      </a:r>
                      <a:r>
                        <a:rPr lang="zh-CN" sz="1000" kern="100">
                          <a:effectLst/>
                        </a:rPr>
                        <a:t>的电容器在多数场合下可获得满意的效果。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727119132"/>
                  </a:ext>
                </a:extLst>
              </a:tr>
              <a:tr h="2229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ROSC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此端接振荡电阻至</a:t>
                      </a:r>
                      <a:r>
                        <a:rPr lang="en-US" sz="1000" kern="100">
                          <a:effectLst/>
                        </a:rPr>
                        <a:t>VSS</a:t>
                      </a:r>
                      <a:r>
                        <a:rPr lang="zh-CN" sz="1000" kern="100">
                          <a:effectLst/>
                        </a:rPr>
                        <a:t>，由振荡电阻的阻值决定录放音的时间。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2623995547"/>
                  </a:ext>
                </a:extLst>
              </a:tr>
              <a:tr h="6689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09550" algn="l"/>
                        </a:tabLst>
                      </a:pPr>
                      <a:r>
                        <a:rPr lang="en-US" sz="1000" kern="100">
                          <a:effectLst/>
                        </a:rPr>
                        <a:t>	FT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此端允许接在</a:t>
                      </a:r>
                      <a:r>
                        <a:rPr lang="en-US" sz="1000" kern="100">
                          <a:effectLst/>
                        </a:rPr>
                        <a:t>MIC</a:t>
                      </a:r>
                      <a:r>
                        <a:rPr lang="zh-CN" sz="1000" kern="100">
                          <a:effectLst/>
                        </a:rPr>
                        <a:t>输入端的外部语言信号经过芯片内部的</a:t>
                      </a:r>
                      <a:r>
                        <a:rPr lang="en-US" sz="1000" kern="100">
                          <a:effectLst/>
                        </a:rPr>
                        <a:t>AG</a:t>
                      </a:r>
                      <a:r>
                        <a:rPr lang="zh-CN" sz="1000" kern="100">
                          <a:effectLst/>
                        </a:rPr>
                        <a:t>电路、滤波器和喇叭驱动器而直接到达输出端。平时</a:t>
                      </a:r>
                      <a:r>
                        <a:rPr lang="en-US" sz="1000" kern="100">
                          <a:effectLst/>
                        </a:rPr>
                        <a:t>FT</a:t>
                      </a:r>
                      <a:r>
                        <a:rPr lang="zh-CN" sz="1000" kern="100">
                          <a:effectLst/>
                        </a:rPr>
                        <a:t>端为低，要实现直通功能，需将</a:t>
                      </a:r>
                      <a:r>
                        <a:rPr lang="en-US" sz="1000" kern="100">
                          <a:effectLst/>
                        </a:rPr>
                        <a:t>FT</a:t>
                      </a:r>
                      <a:r>
                        <a:rPr lang="zh-CN" sz="1000" kern="100">
                          <a:effectLst/>
                        </a:rPr>
                        <a:t>端接高点平，同时</a:t>
                      </a:r>
                      <a:r>
                        <a:rPr lang="en-US" sz="1000" kern="100">
                          <a:effectLst/>
                        </a:rPr>
                        <a:t>REC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PLAYE</a:t>
                      </a:r>
                      <a:r>
                        <a:rPr lang="zh-CN" sz="1000" kern="100">
                          <a:effectLst/>
                        </a:rPr>
                        <a:t>和</a:t>
                      </a:r>
                      <a:r>
                        <a:rPr lang="en-US" sz="1000" kern="100">
                          <a:effectLst/>
                        </a:rPr>
                        <a:t>PLAYL</a:t>
                      </a:r>
                      <a:r>
                        <a:rPr lang="zh-CN" sz="1000" kern="100">
                          <a:effectLst/>
                        </a:rPr>
                        <a:t>保持低电平。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290798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22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1100</Words>
  <Application>Microsoft Office PowerPoint</Application>
  <PresentationFormat>宽屏</PresentationFormat>
  <Paragraphs>131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等线</vt:lpstr>
      <vt:lpstr>方正姚体</vt:lpstr>
      <vt:lpstr>华文行楷</vt:lpstr>
      <vt:lpstr>华文中宋</vt:lpstr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DING WENLONG</cp:lastModifiedBy>
  <cp:revision>148</cp:revision>
  <dcterms:created xsi:type="dcterms:W3CDTF">2015-08-18T02:51:41Z</dcterms:created>
  <dcterms:modified xsi:type="dcterms:W3CDTF">2019-11-13T09:16:59Z</dcterms:modified>
  <cp:category/>
</cp:coreProperties>
</file>